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4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7030A0"/>
    <a:srgbClr val="00B0F0"/>
    <a:srgbClr val="FFB8B8"/>
    <a:srgbClr val="92D050"/>
    <a:srgbClr val="99CC33"/>
    <a:srgbClr val="33CCFF"/>
    <a:srgbClr val="660099"/>
    <a:srgbClr val="660066"/>
    <a:srgbClr val="99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233" autoAdjust="0"/>
    <p:restoredTop sz="94625" autoAdjust="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E77FFCD-9116-4C58-9AAF-0D77109FC6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62BCC8BD-133C-4EF8-A0FF-32667CD2C435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6402388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5130" name="Picture 10" descr="DTU-DK-A1"/>
          <p:cNvPicPr>
            <a:picLocks noChangeAspect="1" noChangeArrowheads="1"/>
          </p:cNvPicPr>
          <p:nvPr/>
        </p:nvPicPr>
        <p:blipFill>
          <a:blip r:embed="rId2" cstate="print"/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</p:spPr>
      </p:pic>
      <p:pic>
        <p:nvPicPr>
          <p:cNvPr id="5152" name="Picture 38" descr="C:\Users\cls\Desktop\DTU_ppt\Til PAW\DTU_LOGOS\Done\DTU Space A UK.png"/>
          <p:cNvPicPr>
            <a:picLocks noChangeAspect="1" noChangeArrowheads="1"/>
          </p:cNvPicPr>
          <p:nvPr/>
        </p:nvPicPr>
        <p:blipFill>
          <a:blip r:embed="rId3" cstate="print"/>
          <a:srcRect l="10336" t="34251" b="14568"/>
          <a:stretch>
            <a:fillRect/>
          </a:stretch>
        </p:blipFill>
        <p:spPr bwMode="auto">
          <a:xfrm>
            <a:off x="619125" y="6029325"/>
            <a:ext cx="52133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33" descr="2DTU Space frise RGB"/>
          <p:cNvPicPr>
            <a:picLocks noChangeAspect="1" noChangeArrowheads="1"/>
          </p:cNvPicPr>
          <p:nvPr userDrawn="1"/>
        </p:nvPicPr>
        <p:blipFill>
          <a:blip r:embed="rId4" cstate="print"/>
          <a:srcRect r="21315"/>
          <a:stretch>
            <a:fillRect/>
          </a:stretch>
        </p:blipFill>
        <p:spPr bwMode="auto">
          <a:xfrm>
            <a:off x="4432300" y="4192588"/>
            <a:ext cx="4711700" cy="23241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861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861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6402388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4692" name="Picture 4" descr="DTU-DK-A1"/>
          <p:cNvPicPr>
            <a:picLocks noChangeAspect="1" noChangeArrowheads="1"/>
          </p:cNvPicPr>
          <p:nvPr/>
        </p:nvPicPr>
        <p:blipFill>
          <a:blip r:embed="rId2" cstate="print"/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</p:spPr>
      </p:pic>
      <p:pic>
        <p:nvPicPr>
          <p:cNvPr id="114693" name="Picture 5" descr="76151902"/>
          <p:cNvPicPr>
            <a:picLocks noChangeAspect="1" noChangeArrowheads="1"/>
          </p:cNvPicPr>
          <p:nvPr/>
        </p:nvPicPr>
        <p:blipFill>
          <a:blip r:embed="rId3" cstate="print"/>
          <a:srcRect l="73628" t="43704"/>
          <a:stretch>
            <a:fillRect/>
          </a:stretch>
        </p:blipFill>
        <p:spPr bwMode="auto">
          <a:xfrm>
            <a:off x="6732588" y="2997200"/>
            <a:ext cx="2411412" cy="3860800"/>
          </a:xfrm>
          <a:prstGeom prst="rect">
            <a:avLst/>
          </a:prstGeom>
          <a:noFill/>
        </p:spPr>
      </p:pic>
      <p:pic>
        <p:nvPicPr>
          <p:cNvPr id="114695" name="Picture 7" descr="2DTU Space frise RGB"/>
          <p:cNvPicPr>
            <a:picLocks noChangeAspect="1" noChangeArrowheads="1"/>
          </p:cNvPicPr>
          <p:nvPr userDrawn="1"/>
        </p:nvPicPr>
        <p:blipFill>
          <a:blip r:embed="rId4" cstate="print"/>
          <a:srcRect r="21315"/>
          <a:stretch>
            <a:fillRect/>
          </a:stretch>
        </p:blipFill>
        <p:spPr bwMode="auto">
          <a:xfrm>
            <a:off x="4432300" y="3122613"/>
            <a:ext cx="4711700" cy="23241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861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861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3" name="Picture 9" descr="DTU-DK-A1"/>
          <p:cNvPicPr>
            <a:picLocks noChangeAspect="1" noChangeArrowheads="1"/>
          </p:cNvPicPr>
          <p:nvPr/>
        </p:nvPicPr>
        <p:blipFill>
          <a:blip r:embed="rId13" cstate="print"/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7618413" y="6477000"/>
            <a:ext cx="763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en-GB" sz="900" dirty="0" smtClean="0"/>
              <a:t>04/03/2011</a:t>
            </a:r>
          </a:p>
          <a:p>
            <a:pPr algn="r" eaLnBrk="0" hangingPunct="0">
              <a:spcBef>
                <a:spcPct val="0"/>
              </a:spcBef>
            </a:pPr>
            <a:endParaRPr lang="da-DK" sz="900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800600" y="6477000"/>
            <a:ext cx="2741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da-DK" sz="900" dirty="0" smtClean="0"/>
              <a:t>SDAST Meeting 42     </a:t>
            </a:r>
            <a:endParaRPr lang="da-DK" sz="900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09600" y="6477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fld id="{DAC09AA2-CC47-420E-BC39-0768DB69008F}" type="slidenum">
              <a:rPr lang="da-DK" sz="900"/>
              <a:pPr eaLnBrk="0" hangingPunct="0">
                <a:spcBef>
                  <a:spcPct val="0"/>
                </a:spcBef>
              </a:pPr>
              <a:t>‹#›</a:t>
            </a:fld>
            <a:endParaRPr lang="da-DK" sz="90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89013" y="6477000"/>
            <a:ext cx="369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r>
              <a:rPr lang="en-GB" sz="900" b="1"/>
              <a:t>DTU Space, Technical University of Denmark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9pPr>
    </p:titleStyle>
    <p:bodyStyle>
      <a:lvl1pPr marL="188913" indent="-188913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526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9525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625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7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49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13671" name="Picture 7" descr="DTU-DK-A1"/>
          <p:cNvPicPr>
            <a:picLocks noChangeAspect="1" noChangeArrowheads="1"/>
          </p:cNvPicPr>
          <p:nvPr/>
        </p:nvPicPr>
        <p:blipFill>
          <a:blip r:embed="rId13" cstate="print"/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</p:spPr>
      </p:pic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7618413" y="6477000"/>
            <a:ext cx="763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en-GB" sz="900"/>
              <a:t>17/04/2008</a:t>
            </a:r>
            <a:endParaRPr lang="da-DK" sz="900"/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4800600" y="6477000"/>
            <a:ext cx="2741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da-DK" sz="900"/>
              <a:t>Presentation name</a:t>
            </a:r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609600" y="6477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fld id="{A7D0185F-0291-4CF2-BB5F-61C98963E29A}" type="slidenum">
              <a:rPr lang="da-DK" sz="900"/>
              <a:pPr eaLnBrk="0" hangingPunct="0">
                <a:spcBef>
                  <a:spcPct val="0"/>
                </a:spcBef>
              </a:pPr>
              <a:t>‹#›</a:t>
            </a:fld>
            <a:endParaRPr lang="da-DK" sz="900"/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989013" y="6477000"/>
            <a:ext cx="369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r>
              <a:rPr lang="en-GB" sz="900" b="1"/>
              <a:t>DTU Space, Technical University of Denmark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-65" charset="0"/>
          <a:ea typeface="ＭＳ Ｐゴシック" pitchFamily="-65" charset="-128"/>
        </a:defRPr>
      </a:lvl9pPr>
    </p:titleStyle>
    <p:bodyStyle>
      <a:lvl1pPr marL="188913" indent="-188913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5263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9525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625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7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49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836712"/>
            <a:ext cx="6402388" cy="838200"/>
          </a:xfrm>
        </p:spPr>
        <p:txBody>
          <a:bodyPr/>
          <a:lstStyle/>
          <a:p>
            <a:r>
              <a:rPr lang="en-GB" sz="3600" dirty="0" smtClean="0"/>
              <a:t>JEM-X Gain Calibration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dirty="0" err="1" smtClean="0"/>
              <a:t>Xe</a:t>
            </a:r>
            <a:r>
              <a:rPr lang="en-GB" sz="2400" dirty="0" smtClean="0"/>
              <a:t> line analysis and IC tables</a:t>
            </a:r>
          </a:p>
          <a:p>
            <a:endParaRPr lang="en-GB" sz="2400" dirty="0"/>
          </a:p>
          <a:p>
            <a:r>
              <a:rPr lang="en-GB" sz="2400" dirty="0" smtClean="0"/>
              <a:t>Carol Anne Oxborrow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Rare Events: JEM-X1 Revolution 332</a:t>
            </a:r>
            <a:endParaRPr lang="da-DK" sz="2800" dirty="0"/>
          </a:p>
        </p:txBody>
      </p:sp>
      <p:pic>
        <p:nvPicPr>
          <p:cNvPr id="4" name="Content Placeholder 3" descr="jemx1FRSSWidths033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3600450" cy="3840480"/>
          </a:xfrm>
        </p:spPr>
      </p:pic>
      <p:pic>
        <p:nvPicPr>
          <p:cNvPr id="5" name="Picture 4" descr="jemx1OldAndFixedPkchan3.jpeg"/>
          <p:cNvPicPr>
            <a:picLocks noChangeAspect="1"/>
          </p:cNvPicPr>
          <p:nvPr/>
        </p:nvPicPr>
        <p:blipFill>
          <a:blip r:embed="rId3" cstate="print"/>
          <a:srcRect l="11954" t="19550" r="11953" b="19551"/>
          <a:stretch>
            <a:fillRect/>
          </a:stretch>
        </p:blipFill>
        <p:spPr>
          <a:xfrm>
            <a:off x="4355976" y="1844824"/>
            <a:ext cx="4032448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r>
              <a:rPr lang="en-US" sz="4400" dirty="0" smtClean="0"/>
              <a:t>Calibration Sources</a:t>
            </a:r>
            <a:endParaRPr lang="da-DK" sz="4400" dirty="0"/>
          </a:p>
        </p:txBody>
      </p:sp>
      <p:pic>
        <p:nvPicPr>
          <p:cNvPr id="4" name="Content Placeholder 3" descr="AllMissionIntensit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3380" t="19552" r="17225" b="22092"/>
          <a:stretch>
            <a:fillRect/>
          </a:stretch>
        </p:blipFill>
        <p:spPr>
          <a:xfrm>
            <a:off x="539552" y="1772816"/>
            <a:ext cx="4207052" cy="4578350"/>
          </a:xfrm>
        </p:spPr>
      </p:pic>
      <p:pic>
        <p:nvPicPr>
          <p:cNvPr id="5" name="Picture 4" descr="AllMissionResolutions.jpg"/>
          <p:cNvPicPr>
            <a:picLocks noChangeAspect="1"/>
          </p:cNvPicPr>
          <p:nvPr/>
        </p:nvPicPr>
        <p:blipFill>
          <a:blip r:embed="rId3" cstate="print"/>
          <a:srcRect l="14485" t="21506" r="16030" b="21651"/>
          <a:stretch>
            <a:fillRect/>
          </a:stretch>
        </p:blipFill>
        <p:spPr>
          <a:xfrm>
            <a:off x="4716016" y="1988840"/>
            <a:ext cx="4266531" cy="45168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4" name="Picture 3" descr="GainCorrectionOSA7.plus.jpg"/>
          <p:cNvPicPr>
            <a:picLocks noChangeAspect="1"/>
          </p:cNvPicPr>
          <p:nvPr/>
        </p:nvPicPr>
        <p:blipFill>
          <a:blip r:embed="rId2" cstate="print"/>
          <a:srcRect l="-2187" t="-3182" r="-698" b="46557"/>
          <a:stretch>
            <a:fillRect/>
          </a:stretch>
        </p:blipFill>
        <p:spPr>
          <a:xfrm>
            <a:off x="539552" y="1700808"/>
            <a:ext cx="7992888" cy="453650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Rectangle 4"/>
          <p:cNvSpPr/>
          <p:nvPr/>
        </p:nvSpPr>
        <p:spPr bwMode="auto">
          <a:xfrm>
            <a:off x="5508104" y="3501008"/>
            <a:ext cx="1800200" cy="216024"/>
          </a:xfrm>
          <a:prstGeom prst="rect">
            <a:avLst/>
          </a:prstGeom>
          <a:noFill/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7772400" cy="1143000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ISDC Gain History Table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627784" y="3429000"/>
            <a:ext cx="1944216" cy="216024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Gain Correction</a:t>
            </a:r>
            <a:r>
              <a:rPr lang="en-US" dirty="0" smtClean="0"/>
              <a:t/>
            </a:r>
            <a:br>
              <a:rPr lang="en-US" dirty="0" smtClean="0"/>
            </a:br>
            <a:endParaRPr lang="da-DK" dirty="0"/>
          </a:p>
        </p:txBody>
      </p:sp>
      <p:pic>
        <p:nvPicPr>
          <p:cNvPr id="4" name="Content Placeholder 3" descr="GainCorrectionOSA7.pl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952" t="27438"/>
          <a:stretch>
            <a:fillRect/>
          </a:stretch>
        </p:blipFill>
        <p:spPr>
          <a:xfrm>
            <a:off x="1619672" y="1412776"/>
            <a:ext cx="6712193" cy="4926539"/>
          </a:xfrm>
        </p:spPr>
      </p:pic>
      <p:sp>
        <p:nvSpPr>
          <p:cNvPr id="5" name="Rectangle 4"/>
          <p:cNvSpPr/>
          <p:nvPr/>
        </p:nvSpPr>
        <p:spPr bwMode="auto">
          <a:xfrm>
            <a:off x="3779912" y="1916832"/>
            <a:ext cx="216024" cy="1440160"/>
          </a:xfrm>
          <a:prstGeom prst="rect">
            <a:avLst/>
          </a:prstGeom>
          <a:solidFill>
            <a:srgbClr val="92D05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211960" y="3645024"/>
            <a:ext cx="288032" cy="216024"/>
          </a:xfrm>
          <a:prstGeom prst="rect">
            <a:avLst/>
          </a:prstGeom>
          <a:solidFill>
            <a:srgbClr val="92D05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47864" y="4005064"/>
            <a:ext cx="864096" cy="576064"/>
          </a:xfrm>
          <a:prstGeom prst="rect">
            <a:avLst/>
          </a:prstGeom>
          <a:solidFill>
            <a:srgbClr val="92D05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6200000" flipH="1">
            <a:off x="3959932" y="4617132"/>
            <a:ext cx="720080" cy="64807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2D050">
                <a:alpha val="50196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5652120" y="5949280"/>
            <a:ext cx="1080120" cy="432048"/>
          </a:xfrm>
          <a:prstGeom prst="rect">
            <a:avLst/>
          </a:prstGeom>
          <a:solidFill>
            <a:srgbClr val="C00000">
              <a:alpha val="50196"/>
            </a:srgb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267744" y="1844824"/>
            <a:ext cx="1368152" cy="216024"/>
          </a:xfrm>
          <a:prstGeom prst="rect">
            <a:avLst/>
          </a:prstGeom>
          <a:solidFill>
            <a:srgbClr val="FFB8B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11760" y="2276872"/>
            <a:ext cx="936104" cy="432048"/>
          </a:xfrm>
          <a:prstGeom prst="rect">
            <a:avLst/>
          </a:prstGeom>
          <a:solidFill>
            <a:srgbClr val="FFB8B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67744" y="4221088"/>
            <a:ext cx="504056" cy="216024"/>
          </a:xfrm>
          <a:prstGeom prst="rect">
            <a:avLst/>
          </a:prstGeom>
          <a:solidFill>
            <a:srgbClr val="FFB8B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195736" y="5373216"/>
            <a:ext cx="1296144" cy="216024"/>
          </a:xfrm>
          <a:prstGeom prst="rect">
            <a:avLst/>
          </a:prstGeom>
          <a:solidFill>
            <a:srgbClr val="FFB8B8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020272" y="5949280"/>
            <a:ext cx="1008112" cy="432048"/>
          </a:xfrm>
          <a:prstGeom prst="rect">
            <a:avLst/>
          </a:prstGeom>
          <a:solidFill>
            <a:srgbClr val="00B0F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76256" y="2204864"/>
            <a:ext cx="1296144" cy="144016"/>
          </a:xfrm>
          <a:prstGeom prst="rect">
            <a:avLst/>
          </a:prstGeom>
          <a:solidFill>
            <a:srgbClr val="00B0F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2420888"/>
            <a:ext cx="216024" cy="1368152"/>
          </a:xfrm>
          <a:prstGeom prst="rect">
            <a:avLst/>
          </a:prstGeom>
          <a:solidFill>
            <a:srgbClr val="7030A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796136" y="3645024"/>
            <a:ext cx="360040" cy="144016"/>
          </a:xfrm>
          <a:prstGeom prst="rect">
            <a:avLst/>
          </a:prstGeom>
          <a:solidFill>
            <a:srgbClr val="7030A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28184" y="4077072"/>
            <a:ext cx="720080" cy="432048"/>
          </a:xfrm>
          <a:prstGeom prst="rect">
            <a:avLst/>
          </a:prstGeom>
          <a:solidFill>
            <a:srgbClr val="7030A0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-65" charset="0"/>
              <a:ea typeface="ＭＳ Ｐゴシック" pitchFamily="-65" charset="-128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rot="5400000">
            <a:off x="5832140" y="4689140"/>
            <a:ext cx="792088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7030A0">
                <a:alpha val="50196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2735796" y="2744924"/>
            <a:ext cx="252028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2D050">
                <a:alpha val="50196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6012160" y="4221088"/>
            <a:ext cx="3456384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F0">
                <a:alpha val="50196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4" idx="2"/>
          </p:cNvCxnSpPr>
          <p:nvPr/>
        </p:nvCxnSpPr>
        <p:spPr bwMode="auto">
          <a:xfrm rot="16200000" flipH="1">
            <a:off x="1637674" y="3951058"/>
            <a:ext cx="2520280" cy="360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B8B8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Elbow Connector 41"/>
          <p:cNvCxnSpPr>
            <a:endCxn id="12" idx="1"/>
          </p:cNvCxnSpPr>
          <p:nvPr/>
        </p:nvCxnSpPr>
        <p:spPr bwMode="auto">
          <a:xfrm>
            <a:off x="2771800" y="5661248"/>
            <a:ext cx="2880320" cy="504056"/>
          </a:xfrm>
          <a:prstGeom prst="bentConnector3">
            <a:avLst>
              <a:gd name="adj1" fmla="val 513"/>
            </a:avLst>
          </a:prstGeom>
          <a:solidFill>
            <a:schemeClr val="accent1"/>
          </a:solidFill>
          <a:ln w="38100" cap="flat" cmpd="sng" algn="ctr">
            <a:solidFill>
              <a:srgbClr val="FFB8B8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/>
          <p:nvPr/>
        </p:nvCxnSpPr>
        <p:spPr bwMode="auto">
          <a:xfrm rot="5400000">
            <a:off x="5724128" y="2996952"/>
            <a:ext cx="1728192" cy="288032"/>
          </a:xfrm>
          <a:prstGeom prst="bentConnector3">
            <a:avLst>
              <a:gd name="adj1" fmla="val -1873"/>
            </a:avLst>
          </a:prstGeom>
          <a:solidFill>
            <a:schemeClr val="accent1"/>
          </a:solidFill>
          <a:ln w="38100" cap="flat" cmpd="sng" algn="ctr">
            <a:solidFill>
              <a:srgbClr val="7030A0">
                <a:alpha val="50196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Xe</a:t>
            </a:r>
            <a:r>
              <a:rPr lang="en-US" sz="3200" dirty="0" smtClean="0"/>
              <a:t> line position: Good examples</a:t>
            </a:r>
            <a:endParaRPr lang="da-DK" sz="3200" dirty="0"/>
          </a:p>
        </p:txBody>
      </p:sp>
      <p:pic>
        <p:nvPicPr>
          <p:cNvPr id="4" name="Content Placeholder 3" descr="JMX2XeEvolutionwithICv803rev101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0586" t="6380" r="15315" b="48904"/>
          <a:stretch>
            <a:fillRect/>
          </a:stretch>
        </p:blipFill>
        <p:spPr>
          <a:xfrm>
            <a:off x="4499992" y="2132856"/>
            <a:ext cx="4320437" cy="3374054"/>
          </a:xfrm>
        </p:spPr>
      </p:pic>
      <p:pic>
        <p:nvPicPr>
          <p:cNvPr id="6" name="Picture 5" descr="JMX1XeEvolutionwithICv803rev1007.png"/>
          <p:cNvPicPr>
            <a:picLocks noChangeAspect="1"/>
          </p:cNvPicPr>
          <p:nvPr/>
        </p:nvPicPr>
        <p:blipFill>
          <a:blip r:embed="rId3" cstate="print"/>
          <a:srcRect l="11953" t="8001" r="16030" b="48950"/>
          <a:stretch>
            <a:fillRect/>
          </a:stretch>
        </p:blipFill>
        <p:spPr>
          <a:xfrm>
            <a:off x="467544" y="2276872"/>
            <a:ext cx="4199044" cy="3248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Xe</a:t>
            </a:r>
            <a:r>
              <a:rPr lang="en-US" dirty="0" smtClean="0"/>
              <a:t> line position: Not-so-good examples</a:t>
            </a:r>
            <a:endParaRPr lang="da-DK" dirty="0"/>
          </a:p>
        </p:txBody>
      </p:sp>
      <p:pic>
        <p:nvPicPr>
          <p:cNvPr id="4" name="Content Placeholder 3" descr="JMX1XeEvolutionwithICv803rev101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1339" t="6935" r="15183" b="48904"/>
          <a:stretch>
            <a:fillRect/>
          </a:stretch>
        </p:blipFill>
        <p:spPr>
          <a:xfrm>
            <a:off x="467544" y="2276872"/>
            <a:ext cx="4284229" cy="3332177"/>
          </a:xfrm>
        </p:spPr>
      </p:pic>
      <p:pic>
        <p:nvPicPr>
          <p:cNvPr id="5" name="Picture 4" descr="JMX2XeEvolutionwithICv803rev1019.png"/>
          <p:cNvPicPr>
            <a:picLocks noChangeAspect="1"/>
          </p:cNvPicPr>
          <p:nvPr/>
        </p:nvPicPr>
        <p:blipFill>
          <a:blip r:embed="rId3" cstate="print"/>
          <a:srcRect l="13312" t="6951" r="16030" b="48950"/>
          <a:stretch>
            <a:fillRect/>
          </a:stretch>
        </p:blipFill>
        <p:spPr>
          <a:xfrm>
            <a:off x="4860032" y="2276872"/>
            <a:ext cx="4119806" cy="3327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r>
              <a:rPr lang="en-US" sz="4400" dirty="0" smtClean="0"/>
              <a:t>Non-linear Effect</a:t>
            </a:r>
            <a:endParaRPr lang="da-DK" sz="4400" dirty="0"/>
          </a:p>
        </p:txBody>
      </p:sp>
      <p:pic>
        <p:nvPicPr>
          <p:cNvPr id="6" name="Content Placeholder 5" descr="JMX1XeEvolutionnewRefv803rev09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3481" t="7886" r="13654" b="49170"/>
          <a:stretch>
            <a:fillRect/>
          </a:stretch>
        </p:blipFill>
        <p:spPr>
          <a:xfrm>
            <a:off x="611560" y="1988840"/>
            <a:ext cx="4248472" cy="3240360"/>
          </a:xfrm>
        </p:spPr>
      </p:pic>
      <p:pic>
        <p:nvPicPr>
          <p:cNvPr id="7" name="Picture 6" descr="JMX1AvgGainRev911.png"/>
          <p:cNvPicPr>
            <a:picLocks noChangeAspect="1"/>
          </p:cNvPicPr>
          <p:nvPr/>
        </p:nvPicPr>
        <p:blipFill>
          <a:blip r:embed="rId3" cstate="print"/>
          <a:srcRect l="3801" t="3801" r="9236" b="3801"/>
          <a:stretch>
            <a:fillRect/>
          </a:stretch>
        </p:blipFill>
        <p:spPr>
          <a:xfrm>
            <a:off x="4860032" y="1484784"/>
            <a:ext cx="3380326" cy="4647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 tables vs. </a:t>
            </a:r>
            <a:br>
              <a:rPr lang="en-US" dirty="0" smtClean="0"/>
            </a:br>
            <a:r>
              <a:rPr lang="en-US" dirty="0" smtClean="0"/>
              <a:t>non-corrected </a:t>
            </a:r>
            <a:r>
              <a:rPr lang="en-US" dirty="0" err="1" smtClean="0"/>
              <a:t>GainHistory</a:t>
            </a:r>
            <a:r>
              <a:rPr lang="en-US" dirty="0" smtClean="0"/>
              <a:t> tables</a:t>
            </a:r>
            <a:endParaRPr lang="da-DK" dirty="0"/>
          </a:p>
        </p:txBody>
      </p:sp>
      <p:pic>
        <p:nvPicPr>
          <p:cNvPr id="8" name="Picture 7" descr="JMX1XeEvolutionwithICv803rev0915.png"/>
          <p:cNvPicPr>
            <a:picLocks noChangeAspect="1"/>
          </p:cNvPicPr>
          <p:nvPr/>
        </p:nvPicPr>
        <p:blipFill>
          <a:blip r:embed="rId2" cstate="print"/>
          <a:srcRect l="12229" t="6300" r="17113" b="48551"/>
          <a:stretch>
            <a:fillRect/>
          </a:stretch>
        </p:blipFill>
        <p:spPr>
          <a:xfrm>
            <a:off x="539552" y="3284984"/>
            <a:ext cx="3744416" cy="3096344"/>
          </a:xfrm>
          <a:prstGeom prst="rect">
            <a:avLst/>
          </a:prstGeom>
        </p:spPr>
      </p:pic>
      <p:pic>
        <p:nvPicPr>
          <p:cNvPr id="7" name="Content Placeholder 6" descr="JMX1XeEvolutionnewRefv803rev091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2246" t="6309" r="17849" b="49126"/>
          <a:stretch>
            <a:fillRect/>
          </a:stretch>
        </p:blipFill>
        <p:spPr>
          <a:xfrm>
            <a:off x="971600" y="1628800"/>
            <a:ext cx="2880320" cy="2376264"/>
          </a:xfrm>
        </p:spPr>
      </p:pic>
      <p:pic>
        <p:nvPicPr>
          <p:cNvPr id="11" name="Picture 10" descr="JMX2XeEvolutionnewICv803rev0903.png"/>
          <p:cNvPicPr>
            <a:picLocks noChangeAspect="1"/>
          </p:cNvPicPr>
          <p:nvPr/>
        </p:nvPicPr>
        <p:blipFill>
          <a:blip r:embed="rId4" cstate="print"/>
          <a:srcRect l="13312" t="6951" r="14671" b="48950"/>
          <a:stretch>
            <a:fillRect/>
          </a:stretch>
        </p:blipFill>
        <p:spPr>
          <a:xfrm>
            <a:off x="4499992" y="3429000"/>
            <a:ext cx="3816424" cy="3024336"/>
          </a:xfrm>
          <a:prstGeom prst="rect">
            <a:avLst/>
          </a:prstGeom>
        </p:spPr>
      </p:pic>
      <p:pic>
        <p:nvPicPr>
          <p:cNvPr id="9" name="Picture 8" descr="JMX2XeEvolutionnewRefv803rev0903.png"/>
          <p:cNvPicPr>
            <a:picLocks noChangeAspect="1"/>
          </p:cNvPicPr>
          <p:nvPr/>
        </p:nvPicPr>
        <p:blipFill>
          <a:blip r:embed="rId5" cstate="print"/>
          <a:srcRect l="13551" t="7206" r="15986" b="48816"/>
          <a:stretch>
            <a:fillRect/>
          </a:stretch>
        </p:blipFill>
        <p:spPr>
          <a:xfrm>
            <a:off x="4860032" y="1556792"/>
            <a:ext cx="3286748" cy="26546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Bad Things Made Good with IC Tables</a:t>
            </a:r>
            <a:endParaRPr lang="da-DK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gain smoothing in </a:t>
            </a:r>
            <a:r>
              <a:rPr lang="en-US" dirty="0" err="1" smtClean="0"/>
              <a:t>j_cor_gain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very rare with v8.03</a:t>
            </a:r>
          </a:p>
          <a:p>
            <a:r>
              <a:rPr lang="en-US" dirty="0" smtClean="0"/>
              <a:t>Heavily grey-filtered gain history tables </a:t>
            </a:r>
          </a:p>
          <a:p>
            <a:pPr lvl="1"/>
            <a:r>
              <a:rPr lang="en-US" dirty="0" smtClean="0"/>
              <a:t>Zeros produced by </a:t>
            </a:r>
            <a:r>
              <a:rPr lang="en-US" dirty="0" err="1" smtClean="0"/>
              <a:t>j_calib_gain_fitting</a:t>
            </a:r>
            <a:endParaRPr lang="en-US" dirty="0" smtClean="0"/>
          </a:p>
          <a:p>
            <a:pPr lvl="1"/>
            <a:r>
              <a:rPr lang="en-US" dirty="0" smtClean="0"/>
              <a:t>Happens with strong sources especially SCO X-1 and Crab</a:t>
            </a:r>
          </a:p>
          <a:p>
            <a:r>
              <a:rPr lang="en-US" dirty="0" smtClean="0"/>
              <a:t>Generally low </a:t>
            </a:r>
            <a:r>
              <a:rPr lang="en-US" dirty="0" err="1" smtClean="0"/>
              <a:t>Xe</a:t>
            </a:r>
            <a:r>
              <a:rPr lang="en-US" dirty="0" smtClean="0"/>
              <a:t> level </a:t>
            </a:r>
          </a:p>
          <a:p>
            <a:pPr lvl="1"/>
            <a:r>
              <a:rPr lang="en-US" dirty="0" smtClean="0"/>
              <a:t>due to high gain and temperature dependence</a:t>
            </a:r>
          </a:p>
          <a:p>
            <a:pPr lvl="1"/>
            <a:r>
              <a:rPr lang="en-US" dirty="0" smtClean="0"/>
              <a:t>Due to </a:t>
            </a:r>
            <a:r>
              <a:rPr lang="en-US" dirty="0" err="1" smtClean="0"/>
              <a:t>microstrip</a:t>
            </a:r>
            <a:r>
              <a:rPr lang="en-US" dirty="0" smtClean="0"/>
              <a:t> plate aging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ontinues to increase with age</a:t>
            </a:r>
          </a:p>
          <a:p>
            <a:r>
              <a:rPr lang="en-US" dirty="0" smtClean="0"/>
              <a:t>Non-linear gain effect</a:t>
            </a:r>
          </a:p>
          <a:p>
            <a:pPr lvl="1"/>
            <a:r>
              <a:rPr lang="en-US" dirty="0" smtClean="0"/>
              <a:t>Due to varying temperature/gain relationship</a:t>
            </a:r>
          </a:p>
          <a:p>
            <a:pPr lvl="1"/>
            <a:r>
              <a:rPr lang="en-US" dirty="0" smtClean="0"/>
              <a:t>Continues to increase with age</a:t>
            </a:r>
          </a:p>
          <a:p>
            <a:r>
              <a:rPr lang="en-US" dirty="0" smtClean="0"/>
              <a:t>Unusual events</a:t>
            </a:r>
          </a:p>
          <a:p>
            <a:pPr lvl="1"/>
            <a:r>
              <a:rPr lang="en-US" dirty="0" smtClean="0"/>
              <a:t>Seen only a few times during mission</a:t>
            </a:r>
          </a:p>
          <a:p>
            <a:pPr lvl="1"/>
            <a:r>
              <a:rPr lang="en-US" dirty="0" smtClean="0"/>
              <a:t>Plate charging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Rare Events: Revolution 953, JEM-X2</a:t>
            </a:r>
            <a:endParaRPr lang="da-DK" sz="2800" dirty="0"/>
          </a:p>
        </p:txBody>
      </p:sp>
      <p:pic>
        <p:nvPicPr>
          <p:cNvPr id="4" name="Content Placeholder 3" descr="JMX2XeEvolutionwithICv803rev095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1339" t="5358" r="15183" b="48904"/>
          <a:stretch>
            <a:fillRect/>
          </a:stretch>
        </p:blipFill>
        <p:spPr>
          <a:xfrm>
            <a:off x="755576" y="2060848"/>
            <a:ext cx="3941490" cy="3175076"/>
          </a:xfrm>
        </p:spPr>
      </p:pic>
      <p:pic>
        <p:nvPicPr>
          <p:cNvPr id="5" name="Picture 4" descr="JMX2AvgGainRev953.png"/>
          <p:cNvPicPr>
            <a:picLocks noChangeAspect="1"/>
          </p:cNvPicPr>
          <p:nvPr/>
        </p:nvPicPr>
        <p:blipFill>
          <a:blip r:embed="rId3" cstate="print"/>
          <a:srcRect l="3801" t="9051" r="9236" b="8001"/>
          <a:stretch>
            <a:fillRect/>
          </a:stretch>
        </p:blipFill>
        <p:spPr>
          <a:xfrm>
            <a:off x="4932040" y="1556792"/>
            <a:ext cx="3785965" cy="46732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TUSpace_ppt_frise_UK">
  <a:themeElements>
    <a:clrScheme name="DTU Space 13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5C00"/>
      </a:accent6>
      <a:hlink>
        <a:srgbClr val="FF0000"/>
      </a:hlink>
      <a:folHlink>
        <a:srgbClr val="990000"/>
      </a:folHlink>
    </a:clrScheme>
    <a:fontScheme name="DTU Spac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-65" charset="0"/>
            <a:ea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-65" charset="0"/>
            <a:ea typeface="ＭＳ Ｐゴシック" pitchFamily="-65" charset="-128"/>
          </a:defRPr>
        </a:defPPr>
      </a:lstStyle>
    </a:lnDef>
  </a:objectDefaults>
  <a:extraClrSchemeLst>
    <a:extraClrScheme>
      <a:clrScheme name="DTU Sp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3">
        <a:dk1>
          <a:srgbClr val="000000"/>
        </a:dk1>
        <a:lt1>
          <a:srgbClr val="FFFFFF"/>
        </a:lt1>
        <a:dk2>
          <a:srgbClr val="990000"/>
        </a:dk2>
        <a:lt2>
          <a:srgbClr val="999999"/>
        </a:lt2>
        <a:accent1>
          <a:srgbClr val="FF99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5C00"/>
        </a:accent6>
        <a:hlink>
          <a:srgbClr val="FF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TU Corporate UK">
  <a:themeElements>
    <a:clrScheme name="DTU Corporate UK 13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5C00"/>
      </a:accent6>
      <a:hlink>
        <a:srgbClr val="FF0000"/>
      </a:hlink>
      <a:folHlink>
        <a:srgbClr val="990000"/>
      </a:folHlink>
    </a:clrScheme>
    <a:fontScheme name="DTU Corporate UK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-65" charset="0"/>
            <a:ea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-65" charset="0"/>
            <a:ea typeface="ＭＳ Ｐゴシック" pitchFamily="-65" charset="-128"/>
          </a:defRPr>
        </a:defPPr>
      </a:lstStyle>
    </a:lnDef>
  </a:objectDefaults>
  <a:extraClrSchemeLst>
    <a:extraClrScheme>
      <a:clrScheme name="DTU Corporate U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3">
        <a:dk1>
          <a:srgbClr val="000000"/>
        </a:dk1>
        <a:lt1>
          <a:srgbClr val="FFFFFF"/>
        </a:lt1>
        <a:dk2>
          <a:srgbClr val="990000"/>
        </a:dk2>
        <a:lt2>
          <a:srgbClr val="999999"/>
        </a:lt2>
        <a:accent1>
          <a:srgbClr val="FF99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5C00"/>
        </a:accent6>
        <a:hlink>
          <a:srgbClr val="FF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DTUSpace_ppt_frise_UK</Template>
  <TotalTime>296</TotalTime>
  <Words>126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DTUSpace_ppt_frise_UK</vt:lpstr>
      <vt:lpstr>DTU Corporate UK</vt:lpstr>
      <vt:lpstr>JEM-X Gain Calibration </vt:lpstr>
      <vt:lpstr> ISDC Gain History Table </vt:lpstr>
      <vt:lpstr>Gain Correction </vt:lpstr>
      <vt:lpstr>Xe line position: Good examples</vt:lpstr>
      <vt:lpstr>Xe line position: Not-so-good examples</vt:lpstr>
      <vt:lpstr>Non-linear Effect</vt:lpstr>
      <vt:lpstr>IC tables vs.  non-corrected GainHistory tables</vt:lpstr>
      <vt:lpstr>Bad Things Made Good with IC Tables</vt:lpstr>
      <vt:lpstr>Rare Events: Revolution 953, JEM-X2</vt:lpstr>
      <vt:lpstr>Rare Events: JEM-X1 Revolution 332</vt:lpstr>
      <vt:lpstr>Calibration 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JEM-X Gain Calibration </dc:title>
  <dc:creator>Carol Anne Oxborrow</dc:creator>
  <cp:lastModifiedBy>Carol Anne Oxborrow</cp:lastModifiedBy>
  <cp:revision>30</cp:revision>
  <dcterms:created xsi:type="dcterms:W3CDTF">2011-03-01T13:18:45Z</dcterms:created>
  <dcterms:modified xsi:type="dcterms:W3CDTF">2011-03-02T16:44:53Z</dcterms:modified>
</cp:coreProperties>
</file>